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3"/>
    <p:sldId id="257" r:id="rId4"/>
    <p:sldId id="286" r:id="rId5"/>
    <p:sldId id="291" r:id="rId6"/>
    <p:sldId id="293" r:id="rId7"/>
    <p:sldId id="287" r:id="rId8"/>
    <p:sldId id="288" r:id="rId9"/>
    <p:sldId id="289" r:id="rId10"/>
    <p:sldId id="294" r:id="rId11"/>
    <p:sldId id="290" r:id="rId12"/>
    <p:sldId id="292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61" r:id="rId21"/>
    <p:sldId id="262" r:id="rId22"/>
    <p:sldId id="263" r:id="rId23"/>
    <p:sldId id="264" r:id="rId24"/>
    <p:sldId id="265" r:id="rId25"/>
    <p:sldId id="266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notesMaster" Target="notesMasters/notesMaster1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IELTS Speaking Test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9255" y="554990"/>
            <a:ext cx="6348095" cy="5895340"/>
          </a:xfrm>
        </p:spPr>
        <p:txBody>
          <a:bodyPr>
            <a:normAutofit lnSpcReduction="20000"/>
          </a:bodyPr>
          <a:p>
            <a:r>
              <a:rPr lang="zh-CN" altLang="en-US" sz="3200"/>
              <a:t>lawn</a:t>
            </a:r>
            <a:r>
              <a:rPr lang="zh-CN" altLang="en-US" sz="3200">
                <a:solidFill>
                  <a:srgbClr val="C00000"/>
                </a:solidFill>
              </a:rPr>
              <a:t>s</a:t>
            </a:r>
            <a:r>
              <a:rPr lang="zh-CN" altLang="en-US" sz="3200"/>
              <a:t> and flowerbed</a:t>
            </a:r>
            <a:r>
              <a:rPr lang="zh-CN" altLang="en-US" sz="3200">
                <a:solidFill>
                  <a:srgbClr val="C00000"/>
                </a:solidFill>
              </a:rPr>
              <a:t>s</a:t>
            </a:r>
            <a:endParaRPr lang="zh-CN" altLang="en-US" sz="3200">
              <a:solidFill>
                <a:srgbClr val="C00000"/>
              </a:solidFill>
            </a:endParaRPr>
          </a:p>
          <a:p>
            <a:r>
              <a:rPr lang="zh-CN" altLang="en-US" sz="3200"/>
              <a:t>looks like a picture postcard</a:t>
            </a:r>
            <a:endParaRPr lang="zh-CN" altLang="en-US" sz="3200"/>
          </a:p>
          <a:p>
            <a:r>
              <a:rPr lang="zh-CN" altLang="en-US" sz="3200"/>
              <a:t>is a perfect picnic spot</a:t>
            </a:r>
            <a:endParaRPr lang="zh-CN" altLang="en-US" sz="3200"/>
          </a:p>
          <a:p>
            <a:r>
              <a:rPr lang="zh-CN" altLang="en-US" sz="3200"/>
              <a:t>It</a:t>
            </a:r>
            <a:r>
              <a:rPr lang="en-US" altLang="zh-CN" sz="3200"/>
              <a:t>'</a:t>
            </a:r>
            <a:r>
              <a:rPr lang="zh-CN" altLang="en-US" sz="3200"/>
              <a:t>s surrounded by..</a:t>
            </a:r>
            <a:r>
              <a:rPr lang="en-US" altLang="zh-CN" sz="3200"/>
              <a:t>.</a:t>
            </a:r>
            <a:endParaRPr lang="en-US" altLang="zh-CN" sz="3200"/>
          </a:p>
          <a:p>
            <a:r>
              <a:rPr lang="zh-CN" altLang="en-US" sz="3200"/>
              <a:t>garden paths</a:t>
            </a:r>
            <a:endParaRPr lang="zh-CN" altLang="en-US" sz="3200"/>
          </a:p>
          <a:p>
            <a:r>
              <a:rPr lang="zh-CN" altLang="en-US" sz="3200"/>
              <a:t>We need more </a:t>
            </a:r>
            <a:r>
              <a:rPr lang="zh-CN" altLang="en-US" sz="3200">
                <a:solidFill>
                  <a:srgbClr val="00B0F0"/>
                </a:solidFill>
              </a:rPr>
              <a:t>green space</a:t>
            </a:r>
            <a:r>
              <a:rPr lang="zh-CN" altLang="en-US" sz="3200"/>
              <a:t> in our cities.</a:t>
            </a:r>
            <a:endParaRPr lang="zh-CN" altLang="en-US" sz="3200"/>
          </a:p>
          <a:p>
            <a:r>
              <a:rPr lang="zh-CN" altLang="en-US" sz="3200">
                <a:solidFill>
                  <a:srgbClr val="00B0F0"/>
                </a:solidFill>
              </a:rPr>
              <a:t>enjoy the scenery</a:t>
            </a:r>
            <a:r>
              <a:rPr lang="zh-CN" altLang="en-US" sz="3200"/>
              <a:t> / enjoy the natural beauty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The city looks so beautiful with the autumn foliage.   </a:t>
            </a:r>
            <a:endParaRPr lang="zh-CN" altLang="en-US" sz="3200"/>
          </a:p>
          <a:p>
            <a:r>
              <a:rPr lang="zh-CN" altLang="en-US" sz="3200">
                <a:solidFill>
                  <a:srgbClr val="00B0F0"/>
                </a:solidFill>
                <a:sym typeface="+mn-ea"/>
              </a:rPr>
              <a:t>view the autumn foliage</a:t>
            </a:r>
            <a:endParaRPr lang="zh-CN" altLang="en-US" sz="32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59295" y="11430"/>
            <a:ext cx="5132705" cy="68465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If you run out of ideas, you can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3410" y="1825625"/>
            <a:ext cx="10740390" cy="4351655"/>
          </a:xfrm>
        </p:spPr>
        <p:txBody>
          <a:bodyPr>
            <a:normAutofit lnSpcReduction="10000"/>
          </a:bodyPr>
          <a:p>
            <a:r>
              <a:rPr lang="en-US" altLang="zh-CN" sz="3200"/>
              <a:t>look quickly at your notes</a:t>
            </a:r>
            <a:endParaRPr lang="en-US" altLang="zh-CN" sz="3200"/>
          </a:p>
          <a:p>
            <a:r>
              <a:rPr lang="en-US" altLang="zh-CN" sz="3200"/>
              <a:t>look at the question again (did you miss any details out?)</a:t>
            </a:r>
            <a:endParaRPr lang="en-US" altLang="zh-CN" sz="3200"/>
          </a:p>
          <a:p>
            <a:r>
              <a:rPr lang="en-US" altLang="zh-CN" sz="3200"/>
              <a:t>refer back to an earlier point in your talk and add more</a:t>
            </a:r>
            <a:endParaRPr lang="en-US" altLang="zh-CN" sz="3200"/>
          </a:p>
          <a:p>
            <a:r>
              <a:rPr lang="en-US" altLang="zh-CN" sz="3200"/>
              <a:t>keep talking and ask a question if you are not sure what to say</a:t>
            </a:r>
            <a:endParaRPr lang="en-US" altLang="zh-CN" sz="3200"/>
          </a:p>
          <a:p>
            <a:endParaRPr lang="en-US" altLang="zh-CN" sz="3200"/>
          </a:p>
          <a:p>
            <a:r>
              <a:rPr lang="en-US" altLang="zh-CN" sz="32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</a:rPr>
              <a:t>Lie/ make up an answer</a:t>
            </a:r>
            <a:endParaRPr lang="en-US" altLang="zh-CN" sz="320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</a:endParaRPr>
          </a:p>
          <a:p>
            <a:r>
              <a:rPr lang="en-US" altLang="zh-CN" sz="32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</a:rPr>
              <a:t>Use someone else's ideas and make them about yourself.</a:t>
            </a:r>
            <a:endParaRPr lang="en-US" altLang="zh-CN" sz="320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</a:endParaRPr>
          </a:p>
          <a:p>
            <a:endParaRPr lang="en-US" altLang="zh-CN" sz="320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03885"/>
            <a:ext cx="10515600" cy="5573395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zh-CN" sz="4000"/>
              <a:t>Describe a person you like.</a:t>
            </a:r>
            <a:r>
              <a:rPr lang="en-US" altLang="zh-CN" sz="4000">
                <a:sym typeface="+mn-ea"/>
              </a:rPr>
              <a:t> (1 to 2 minutes)</a:t>
            </a:r>
            <a:endParaRPr lang="en-US" altLang="zh-CN" sz="4000"/>
          </a:p>
          <a:p>
            <a:pPr marL="0" indent="0">
              <a:buNone/>
            </a:pPr>
            <a:endParaRPr lang="en-US" altLang="zh-CN" sz="4000"/>
          </a:p>
          <a:p>
            <a:pPr marL="0" indent="0">
              <a:buNone/>
            </a:pPr>
            <a:r>
              <a:rPr lang="en-US" altLang="zh-CN" sz="4000">
                <a:sym typeface="+mn-ea"/>
              </a:rPr>
              <a:t>You should say:</a:t>
            </a:r>
            <a:endParaRPr lang="en-US" altLang="zh-CN" sz="4000"/>
          </a:p>
          <a:p>
            <a:pPr marL="457200" lvl="1" indent="0">
              <a:buNone/>
            </a:pPr>
            <a:r>
              <a:rPr lang="en-US" altLang="zh-CN" sz="4000">
                <a:sym typeface="+mn-ea"/>
              </a:rPr>
              <a:t>who the person is</a:t>
            </a:r>
            <a:endParaRPr lang="en-US" altLang="zh-CN" sz="4000"/>
          </a:p>
          <a:p>
            <a:pPr marL="457200" lvl="1" indent="0">
              <a:buNone/>
            </a:pPr>
            <a:r>
              <a:rPr lang="en-US" altLang="zh-CN" sz="4000">
                <a:sym typeface="+mn-ea"/>
              </a:rPr>
              <a:t>what the person does</a:t>
            </a:r>
            <a:endParaRPr lang="en-US" altLang="zh-CN" sz="4000">
              <a:sym typeface="+mn-ea"/>
            </a:endParaRPr>
          </a:p>
          <a:p>
            <a:pPr marL="457200" lvl="1" indent="0">
              <a:buNone/>
            </a:pPr>
            <a:r>
              <a:rPr lang="en-US" altLang="zh-CN" sz="4000">
                <a:sym typeface="+mn-ea"/>
              </a:rPr>
              <a:t>what is special about him/her</a:t>
            </a:r>
            <a:endParaRPr lang="en-US" altLang="zh-CN" sz="4000">
              <a:sym typeface="+mn-ea"/>
            </a:endParaRPr>
          </a:p>
          <a:p>
            <a:pPr marL="457200" lvl="1" indent="0">
              <a:buNone/>
            </a:pPr>
            <a:endParaRPr lang="en-US" altLang="zh-CN" sz="4000"/>
          </a:p>
          <a:p>
            <a:pPr marL="0" indent="0">
              <a:buNone/>
            </a:pPr>
            <a:r>
              <a:rPr lang="en-US" altLang="zh-CN" sz="4000">
                <a:sym typeface="+mn-ea"/>
              </a:rPr>
              <a:t>and explain why you like this person.</a:t>
            </a:r>
            <a:endParaRPr lang="en-US" altLang="zh-CN" sz="4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Glossary: a person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r>
              <a:rPr lang="en-US" altLang="zh-CN" sz="3600"/>
              <a:t>He is </a:t>
            </a:r>
            <a:r>
              <a:rPr lang="en-US" altLang="zh-CN" sz="3600">
                <a:solidFill>
                  <a:srgbClr val="C00000"/>
                </a:solidFill>
              </a:rPr>
              <a:t>tall</a:t>
            </a:r>
            <a:r>
              <a:rPr lang="en-US" altLang="zh-CN" sz="3600"/>
              <a:t>.</a:t>
            </a:r>
            <a:endParaRPr lang="en-US" altLang="zh-CN" sz="3600"/>
          </a:p>
          <a:p>
            <a:r>
              <a:rPr lang="en-US" altLang="zh-CN" sz="3600"/>
              <a:t>He is </a:t>
            </a:r>
            <a:r>
              <a:rPr lang="en-US" altLang="zh-CN" sz="360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not as tall as me</a:t>
            </a:r>
            <a:r>
              <a:rPr lang="en-US" altLang="zh-CN" sz="3600"/>
              <a:t>.</a:t>
            </a:r>
            <a:endParaRPr lang="en-US" altLang="zh-CN" sz="3600"/>
          </a:p>
          <a:p>
            <a:r>
              <a:rPr lang="en-US" altLang="zh-CN" sz="3600"/>
              <a:t>She is </a:t>
            </a:r>
            <a:r>
              <a:rPr lang="en-US" altLang="zh-CN" sz="3600">
                <a:solidFill>
                  <a:srgbClr val="FF0000"/>
                </a:solidFill>
              </a:rPr>
              <a:t>petite</a:t>
            </a:r>
            <a:r>
              <a:rPr lang="en-US" altLang="zh-CN" sz="3600"/>
              <a:t>.</a:t>
            </a:r>
            <a:endParaRPr lang="en-US" altLang="zh-CN" sz="3600"/>
          </a:p>
          <a:p>
            <a:endParaRPr lang="en-US" altLang="zh-CN" sz="3600"/>
          </a:p>
          <a:p>
            <a:r>
              <a:rPr lang="en-US" altLang="zh-CN" sz="3600"/>
              <a:t>He is </a:t>
            </a:r>
            <a:r>
              <a:rPr lang="en-US" altLang="zh-CN" sz="3600">
                <a:solidFill>
                  <a:srgbClr val="00B0F0"/>
                </a:solidFill>
              </a:rPr>
              <a:t>a little bit</a:t>
            </a:r>
            <a:r>
              <a:rPr lang="en-US" altLang="zh-CN" sz="3600"/>
              <a:t> </a:t>
            </a:r>
            <a:r>
              <a:rPr lang="en-US" altLang="zh-CN" sz="360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overweight</a:t>
            </a:r>
            <a:r>
              <a:rPr lang="en-US" altLang="zh-CN" sz="3600"/>
              <a:t>.</a:t>
            </a:r>
            <a:endParaRPr lang="en-US" altLang="zh-CN" sz="3600"/>
          </a:p>
          <a:p>
            <a:r>
              <a:rPr lang="en-US" altLang="zh-CN" sz="3600">
                <a:sym typeface="+mn-ea"/>
              </a:rPr>
              <a:t>He is </a:t>
            </a:r>
            <a:r>
              <a:rPr lang="en-US" altLang="zh-CN" sz="3600">
                <a:solidFill>
                  <a:srgbClr val="C00000"/>
                </a:solidFill>
                <a:sym typeface="+mn-ea"/>
              </a:rPr>
              <a:t>lean</a:t>
            </a:r>
            <a:r>
              <a:rPr lang="en-US" altLang="zh-CN" sz="3600">
                <a:sym typeface="+mn-ea"/>
              </a:rPr>
              <a:t>.</a:t>
            </a:r>
            <a:endParaRPr lang="en-US" altLang="zh-CN" sz="3600"/>
          </a:p>
          <a:p>
            <a:r>
              <a:rPr lang="en-US" altLang="zh-CN" sz="3600"/>
              <a:t>She is </a:t>
            </a:r>
            <a:r>
              <a:rPr lang="en-US" altLang="zh-CN" sz="3600">
                <a:solidFill>
                  <a:srgbClr val="FF0000"/>
                </a:solidFill>
              </a:rPr>
              <a:t>slender</a:t>
            </a:r>
            <a:r>
              <a:rPr lang="en-US" altLang="zh-CN" sz="3600"/>
              <a:t>.</a:t>
            </a:r>
            <a:endParaRPr lang="en-US" altLang="zh-CN" sz="3600"/>
          </a:p>
          <a:p>
            <a:endParaRPr lang="en-US" altLang="zh-CN" sz="3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237615" y="718185"/>
            <a:ext cx="32169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C00000"/>
                </a:solidFill>
              </a:rPr>
              <a:t>kind</a:t>
            </a:r>
            <a:endParaRPr lang="en-US" altLang="zh-CN" sz="4000">
              <a:solidFill>
                <a:srgbClr val="C00000"/>
              </a:solidFill>
            </a:endParaRPr>
          </a:p>
          <a:p>
            <a:r>
              <a:rPr lang="en-US" altLang="zh-CN" sz="4000">
                <a:solidFill>
                  <a:srgbClr val="C00000"/>
                </a:solidFill>
              </a:rPr>
              <a:t>considerate</a:t>
            </a:r>
            <a:endParaRPr lang="en-US" altLang="zh-CN" sz="4000">
              <a:solidFill>
                <a:srgbClr val="C00000"/>
              </a:solidFill>
            </a:endParaRPr>
          </a:p>
          <a:p>
            <a:r>
              <a:rPr lang="en-US" altLang="zh-CN" sz="4000">
                <a:solidFill>
                  <a:srgbClr val="C00000"/>
                </a:solidFill>
              </a:rPr>
              <a:t>warm</a:t>
            </a:r>
            <a:endParaRPr lang="en-US" altLang="zh-CN" sz="4000">
              <a:solidFill>
                <a:srgbClr val="C0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56530" y="718185"/>
            <a:ext cx="5949950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00B050"/>
                </a:solidFill>
              </a:rPr>
              <a:t>funny</a:t>
            </a:r>
            <a:endParaRPr lang="en-US" altLang="zh-CN" sz="4000">
              <a:solidFill>
                <a:srgbClr val="00B050"/>
              </a:solidFill>
            </a:endParaRPr>
          </a:p>
          <a:p>
            <a:r>
              <a:rPr lang="en-US" altLang="zh-CN" sz="4000">
                <a:solidFill>
                  <a:srgbClr val="00B050"/>
                </a:solidFill>
              </a:rPr>
              <a:t>entertaining</a:t>
            </a:r>
            <a:endParaRPr lang="en-US" altLang="zh-CN" sz="4000">
              <a:solidFill>
                <a:srgbClr val="00B050"/>
              </a:solidFill>
            </a:endParaRPr>
          </a:p>
          <a:p>
            <a:r>
              <a:rPr lang="en-US" altLang="zh-CN" sz="4000">
                <a:solidFill>
                  <a:srgbClr val="00B050"/>
                </a:solidFill>
              </a:rPr>
              <a:t>fun</a:t>
            </a:r>
            <a:endParaRPr lang="en-US" altLang="zh-CN" sz="4000">
              <a:solidFill>
                <a:srgbClr val="00B050"/>
              </a:solidFill>
            </a:endParaRPr>
          </a:p>
          <a:p>
            <a:r>
              <a:rPr lang="en-US" altLang="zh-CN" sz="3600"/>
              <a:t>e.g. She's really </a:t>
            </a:r>
            <a:r>
              <a:rPr lang="en-US" altLang="zh-CN" sz="3600">
                <a:solidFill>
                  <a:srgbClr val="00B050"/>
                </a:solidFill>
              </a:rPr>
              <a:t>fun</a:t>
            </a:r>
            <a:r>
              <a:rPr lang="en-US" altLang="zh-CN" sz="3600"/>
              <a:t> to be with.</a:t>
            </a:r>
            <a:endParaRPr lang="en-US" altLang="zh-CN" sz="3600"/>
          </a:p>
        </p:txBody>
      </p:sp>
      <p:sp>
        <p:nvSpPr>
          <p:cNvPr id="6" name="文本框 5"/>
          <p:cNvSpPr txBox="1"/>
          <p:nvPr/>
        </p:nvSpPr>
        <p:spPr>
          <a:xfrm>
            <a:off x="1237615" y="3546475"/>
            <a:ext cx="340995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</a:rPr>
              <a:t>reliable</a:t>
            </a:r>
            <a:endParaRPr lang="en-US" altLang="zh-CN" sz="400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</a:endParaRPr>
          </a:p>
          <a:p>
            <a:r>
              <a:rPr lang="en-US" altLang="zh-CN" sz="40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</a:rPr>
              <a:t>honest</a:t>
            </a:r>
            <a:endParaRPr lang="en-US" altLang="zh-CN" sz="400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</a:endParaRPr>
          </a:p>
          <a:p>
            <a:r>
              <a:rPr lang="en-US" altLang="zh-CN" sz="40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</a:rPr>
              <a:t>straightforward</a:t>
            </a:r>
            <a:endParaRPr lang="en-US" altLang="zh-CN" sz="400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56530" y="3546475"/>
            <a:ext cx="321691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FF0000"/>
                </a:solidFill>
              </a:rPr>
              <a:t>cheerful</a:t>
            </a:r>
            <a:endParaRPr lang="en-US" altLang="zh-CN" sz="4000">
              <a:solidFill>
                <a:srgbClr val="FF0000"/>
              </a:solidFill>
            </a:endParaRPr>
          </a:p>
          <a:p>
            <a:r>
              <a:rPr lang="en-US" altLang="zh-CN" sz="4000">
                <a:solidFill>
                  <a:srgbClr val="FF0000"/>
                </a:solidFill>
              </a:rPr>
              <a:t>positive</a:t>
            </a:r>
            <a:endParaRPr lang="en-US" altLang="zh-CN" sz="4000">
              <a:solidFill>
                <a:srgbClr val="FF0000"/>
              </a:solidFill>
            </a:endParaRPr>
          </a:p>
          <a:p>
            <a:r>
              <a:rPr lang="en-US" altLang="zh-CN" sz="4000">
                <a:solidFill>
                  <a:srgbClr val="FF0000"/>
                </a:solidFill>
              </a:rPr>
              <a:t>optimistic</a:t>
            </a:r>
            <a:endParaRPr lang="en-US" altLang="zh-CN" sz="40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715645"/>
            <a:ext cx="10515600" cy="5461635"/>
          </a:xfrm>
        </p:spPr>
        <p:txBody>
          <a:bodyPr/>
          <a:p>
            <a:r>
              <a:rPr lang="zh-CN" altLang="en-US" sz="3600"/>
              <a:t>My parents are </a:t>
            </a:r>
            <a:r>
              <a:rPr lang="zh-CN" altLang="en-US" sz="3600">
                <a:solidFill>
                  <a:srgbClr val="C00000"/>
                </a:solidFill>
              </a:rPr>
              <a:t>in their 50s</a:t>
            </a:r>
            <a:r>
              <a:rPr lang="zh-CN" altLang="en-US" sz="3600"/>
              <a:t>. </a:t>
            </a:r>
            <a:endParaRPr lang="zh-CN" altLang="en-US" sz="3600"/>
          </a:p>
          <a:p>
            <a:r>
              <a:rPr lang="zh-CN" altLang="en-US" sz="3600"/>
              <a:t>My friends are </a:t>
            </a:r>
            <a:r>
              <a:rPr lang="zh-CN" altLang="en-US" sz="3600">
                <a:solidFill>
                  <a:srgbClr val="C00000"/>
                </a:solidFill>
              </a:rPr>
              <a:t>around my age</a:t>
            </a:r>
            <a:r>
              <a:rPr lang="zh-CN" altLang="en-US" sz="3600"/>
              <a:t>. </a:t>
            </a:r>
            <a:endParaRPr lang="zh-CN" altLang="en-US" sz="3600"/>
          </a:p>
          <a:p>
            <a:r>
              <a:rPr lang="zh-CN" altLang="en-US" sz="3600">
                <a:solidFill>
                  <a:srgbClr val="C00000"/>
                </a:solidFill>
              </a:rPr>
              <a:t>hang out with</a:t>
            </a:r>
            <a:r>
              <a:rPr lang="zh-CN" altLang="en-US" sz="3600"/>
              <a:t> my friends</a:t>
            </a:r>
            <a:endParaRPr lang="zh-CN" altLang="en-US" sz="3600"/>
          </a:p>
          <a:p>
            <a:r>
              <a:rPr lang="zh-CN" altLang="en-US" sz="3600">
                <a:solidFill>
                  <a:srgbClr val="C00000"/>
                </a:solidFill>
              </a:rPr>
              <a:t>sociable</a:t>
            </a:r>
            <a:endParaRPr lang="zh-CN" altLang="en-US" sz="3600">
              <a:solidFill>
                <a:srgbClr val="C00000"/>
              </a:solidFill>
            </a:endParaRPr>
          </a:p>
          <a:p>
            <a:r>
              <a:rPr lang="zh-CN" altLang="en-US" sz="3600"/>
              <a:t>They accept parcels for me when I</a:t>
            </a:r>
            <a:r>
              <a:rPr lang="en-US" altLang="zh-CN" sz="3600"/>
              <a:t>'</a:t>
            </a:r>
            <a:r>
              <a:rPr lang="zh-CN" altLang="en-US" sz="3600"/>
              <a:t>m not at home. </a:t>
            </a:r>
            <a:endParaRPr lang="zh-CN" altLang="en-US" sz="3600"/>
          </a:p>
          <a:p>
            <a:r>
              <a:rPr lang="zh-CN" altLang="en-US" sz="3600"/>
              <a:t>achieve success</a:t>
            </a:r>
            <a:endParaRPr lang="zh-CN" altLang="en-US" sz="3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67005"/>
            <a:ext cx="10515600" cy="1325563"/>
          </a:xfrm>
        </p:spPr>
        <p:txBody>
          <a:bodyPr/>
          <a:p>
            <a:r>
              <a:rPr lang="en-US" altLang="zh-CN"/>
              <a:t>Jay Chou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92885"/>
            <a:ext cx="10515600" cy="5017770"/>
          </a:xfrm>
        </p:spPr>
        <p:txBody>
          <a:bodyPr/>
          <a:p>
            <a:r>
              <a:rPr lang="en-US" altLang="zh-CN" sz="3600"/>
              <a:t>be concerned about him</a:t>
            </a:r>
            <a:endParaRPr lang="en-US" altLang="zh-CN" sz="3600"/>
          </a:p>
          <a:p>
            <a:r>
              <a:rPr lang="en-US" altLang="zh-CN" sz="3600"/>
              <a:t>He was kind of </a:t>
            </a:r>
            <a:r>
              <a:rPr lang="en-US" altLang="zh-CN" sz="3600">
                <a:solidFill>
                  <a:srgbClr val="FF0000"/>
                </a:solidFill>
              </a:rPr>
              <a:t>average-looking</a:t>
            </a:r>
            <a:r>
              <a:rPr lang="en-US" altLang="zh-CN" sz="3600"/>
              <a:t>.</a:t>
            </a:r>
            <a:endParaRPr lang="en-US" altLang="zh-CN" sz="3600"/>
          </a:p>
          <a:p>
            <a:r>
              <a:rPr lang="en-US" altLang="zh-CN" sz="3600"/>
              <a:t>He started out as a songwriter.</a:t>
            </a:r>
            <a:endParaRPr lang="en-US" altLang="zh-CN" sz="3600"/>
          </a:p>
          <a:p>
            <a:r>
              <a:rPr lang="en-US" altLang="zh-CN" sz="3600"/>
              <a:t>released his first album</a:t>
            </a:r>
            <a:endParaRPr lang="en-US" altLang="zh-CN" sz="3600"/>
          </a:p>
          <a:p>
            <a:r>
              <a:rPr lang="en-US" altLang="zh-CN" sz="3600"/>
              <a:t>the album became an instant hit</a:t>
            </a:r>
            <a:endParaRPr lang="en-US" altLang="zh-CN" sz="3600"/>
          </a:p>
          <a:p>
            <a:r>
              <a:rPr lang="en-US" altLang="zh-CN" sz="3600">
                <a:solidFill>
                  <a:srgbClr val="FF0000"/>
                </a:solidFill>
              </a:rPr>
              <a:t>blend</a:t>
            </a:r>
            <a:r>
              <a:rPr lang="en-US" altLang="zh-CN" sz="3600"/>
              <a:t> a wide variety of music styles, such as R&amp;B, hip-hop, and folk music</a:t>
            </a:r>
            <a:endParaRPr lang="en-US" altLang="zh-CN" sz="3600"/>
          </a:p>
          <a:p>
            <a:r>
              <a:rPr lang="en-US" altLang="zh-CN" sz="3600"/>
              <a:t>memorable</a:t>
            </a:r>
            <a:endParaRPr lang="en-US" altLang="zh-CN" sz="3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My mother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065" y="1691005"/>
            <a:ext cx="10515600" cy="4740275"/>
          </a:xfrm>
        </p:spPr>
        <p:txBody>
          <a:bodyPr>
            <a:noAutofit/>
          </a:bodyPr>
          <a:p>
            <a:r>
              <a:rPr lang="en-US" altLang="zh-CN" sz="3600"/>
              <a:t>She's </a:t>
            </a:r>
            <a:r>
              <a:rPr lang="en-US" altLang="zh-CN" sz="3600">
                <a:solidFill>
                  <a:srgbClr val="FF0000"/>
                </a:solidFill>
              </a:rPr>
              <a:t>of average height and build</a:t>
            </a:r>
            <a:r>
              <a:rPr lang="en-US" altLang="zh-CN" sz="3600"/>
              <a:t>.</a:t>
            </a:r>
            <a:endParaRPr lang="en-US" altLang="zh-CN" sz="3600"/>
          </a:p>
          <a:p>
            <a:r>
              <a:rPr lang="en-US" altLang="zh-CN" sz="3600"/>
              <a:t>She's </a:t>
            </a:r>
            <a:r>
              <a:rPr lang="en-US" altLang="zh-CN" sz="3600">
                <a:gradFill>
                  <a:gsLst>
                    <a:gs pos="0">
                      <a:srgbClr val="012D86"/>
                    </a:gs>
                    <a:gs pos="100000">
                      <a:srgbClr val="0E2557"/>
                    </a:gs>
                  </a:gsLst>
                  <a:lin scaled="0"/>
                </a:gradFill>
              </a:rPr>
              <a:t>caring</a:t>
            </a:r>
            <a:r>
              <a:rPr lang="en-US" altLang="zh-CN" sz="3600"/>
              <a:t> and understanding.</a:t>
            </a:r>
            <a:endParaRPr lang="en-US" altLang="zh-CN" sz="3600"/>
          </a:p>
          <a:p>
            <a:r>
              <a:rPr lang="en-US" altLang="zh-CN" sz="3600"/>
              <a:t>colleagues</a:t>
            </a:r>
            <a:endParaRPr lang="en-US" altLang="zh-CN" sz="3600"/>
          </a:p>
          <a:p>
            <a:r>
              <a:rPr lang="en-US" altLang="zh-CN" sz="3600"/>
              <a:t>share her knowledge</a:t>
            </a:r>
            <a:endParaRPr lang="en-US" altLang="zh-CN" sz="3600"/>
          </a:p>
          <a:p>
            <a:r>
              <a:rPr lang="en-US" altLang="zh-CN" sz="3600"/>
              <a:t>has </a:t>
            </a:r>
            <a:r>
              <a:rPr lang="en-US" altLang="zh-CN" sz="360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a good sense of humour</a:t>
            </a:r>
            <a:endParaRPr lang="en-US" altLang="zh-CN" sz="3600"/>
          </a:p>
          <a:p>
            <a:r>
              <a:rPr lang="en-US" altLang="zh-CN" sz="3600">
                <a:sym typeface="+mn-ea"/>
              </a:rPr>
              <a:t>make her classes fun and interesting</a:t>
            </a:r>
            <a:endParaRPr lang="en-US" altLang="zh-CN" sz="3600"/>
          </a:p>
          <a:p>
            <a:r>
              <a:rPr lang="en-US" altLang="zh-CN" sz="3600">
                <a:solidFill>
                  <a:srgbClr val="FF0000"/>
                </a:solidFill>
                <a:sym typeface="+mn-ea"/>
              </a:rPr>
              <a:t>cares about</a:t>
            </a:r>
            <a:r>
              <a:rPr lang="en-US" altLang="zh-CN" sz="3600">
                <a:sym typeface="+mn-ea"/>
              </a:rPr>
              <a:t> her students</a:t>
            </a:r>
            <a:endParaRPr lang="en-US" altLang="zh-CN" sz="3600"/>
          </a:p>
          <a:p>
            <a:endParaRPr lang="en-US" altLang="zh-CN" sz="3200" b="1"/>
          </a:p>
          <a:p>
            <a:endParaRPr lang="en-US" altLang="zh-CN" sz="3200"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en-US" altLang="zh-CN" sz="3600">
                <a:sym typeface="+mn-ea"/>
              </a:rPr>
              <a:t>has a smile on her face</a:t>
            </a:r>
            <a:endParaRPr lang="en-US" altLang="zh-CN" sz="3600">
              <a:sym typeface="+mn-ea"/>
            </a:endParaRPr>
          </a:p>
          <a:p>
            <a:r>
              <a:rPr lang="en-US" altLang="zh-CN" sz="360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  <a:sym typeface="+mn-ea"/>
              </a:rPr>
              <a:t>takes good care of</a:t>
            </a:r>
            <a:r>
              <a:rPr lang="en-US" altLang="zh-CN" sz="3600">
                <a:sym typeface="+mn-ea"/>
              </a:rPr>
              <a:t> everyone</a:t>
            </a:r>
            <a:endParaRPr lang="en-US" altLang="zh-CN" sz="3600"/>
          </a:p>
          <a:p>
            <a:r>
              <a:rPr lang="en-US" altLang="zh-CN" sz="3600">
                <a:sym typeface="+mn-ea"/>
              </a:rPr>
              <a:t>at bedtime</a:t>
            </a:r>
            <a:endParaRPr lang="en-US" altLang="zh-CN" sz="3600"/>
          </a:p>
          <a:p>
            <a:r>
              <a:rPr lang="en-US" altLang="zh-CN" sz="3600">
                <a:sym typeface="+mn-ea"/>
              </a:rPr>
              <a:t>never forced her opinions on me</a:t>
            </a:r>
            <a:endParaRPr lang="en-US" altLang="zh-CN" sz="3600">
              <a:sym typeface="+mn-ea"/>
            </a:endParaRPr>
          </a:p>
          <a:p>
            <a:r>
              <a:rPr lang="en-US" altLang="zh-CN" sz="3600">
                <a:sym typeface="+mn-ea"/>
              </a:rPr>
              <a:t>cooking skills</a:t>
            </a:r>
            <a:endParaRPr lang="en-US" altLang="zh-CN" sz="3600"/>
          </a:p>
          <a:p>
            <a:r>
              <a:rPr lang="en-US" altLang="zh-CN" sz="3600">
                <a:solidFill>
                  <a:srgbClr val="C00000"/>
                </a:solidFill>
                <a:sym typeface="+mn-ea"/>
              </a:rPr>
              <a:t>turn to</a:t>
            </a:r>
            <a:r>
              <a:rPr lang="en-US" altLang="zh-CN" sz="3600">
                <a:sym typeface="+mn-ea"/>
              </a:rPr>
              <a:t> her for good advice</a:t>
            </a:r>
            <a:endParaRPr lang="en-US" altLang="zh-CN" sz="3600">
              <a:sym typeface="+mn-ea"/>
            </a:endParaRPr>
          </a:p>
          <a:p>
            <a:r>
              <a:rPr lang="en-US" altLang="zh-CN" sz="3600">
                <a:sym typeface="+mn-ea"/>
              </a:rPr>
              <a:t>I take after her</a:t>
            </a:r>
            <a:endParaRPr lang="en-US" altLang="zh-CN" sz="3600"/>
          </a:p>
          <a:p>
            <a:endParaRPr lang="en-US" altLang="zh-CN" sz="3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Part 3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3200"/>
              <a:t>answer all of the questions as fully as possible</a:t>
            </a:r>
            <a:endParaRPr lang="en-US" altLang="zh-CN" sz="3200"/>
          </a:p>
          <a:p>
            <a:r>
              <a:rPr lang="en-US" altLang="zh-CN" sz="3200"/>
              <a:t>expand on your answers as much as possible</a:t>
            </a:r>
            <a:endParaRPr lang="en-US" altLang="zh-CN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Parts 1 &amp; 2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6640195" cy="4351655"/>
          </a:xfrm>
        </p:spPr>
        <p:txBody>
          <a:bodyPr/>
          <a:p>
            <a:r>
              <a:rPr lang="en-US" altLang="zh-CN" sz="3200"/>
              <a:t>eye contact</a:t>
            </a:r>
            <a:endParaRPr lang="en-US" altLang="zh-CN" sz="3200"/>
          </a:p>
          <a:p>
            <a:r>
              <a:rPr lang="en-US" altLang="zh-CN" sz="3200"/>
              <a:t>polite and friendly</a:t>
            </a:r>
            <a:endParaRPr lang="en-US" altLang="zh-CN" sz="3200"/>
          </a:p>
          <a:p>
            <a:r>
              <a:rPr lang="en-US" altLang="zh-CN" sz="3200"/>
              <a:t>body language</a:t>
            </a:r>
            <a:endParaRPr lang="en-US" altLang="zh-CN" sz="3200"/>
          </a:p>
          <a:p>
            <a:r>
              <a:rPr lang="en-US" altLang="zh-CN" sz="3200">
                <a:solidFill>
                  <a:srgbClr val="C00000"/>
                </a:solidFill>
              </a:rPr>
              <a:t>no</a:t>
            </a:r>
            <a:r>
              <a:rPr lang="en-US" altLang="zh-CN" sz="3200"/>
              <a:t> prepared speeches</a:t>
            </a:r>
            <a:endParaRPr lang="en-US" altLang="zh-CN" sz="3200"/>
          </a:p>
          <a:p>
            <a:r>
              <a:rPr lang="en-US" altLang="zh-CN" sz="3200"/>
              <a:t>tense</a:t>
            </a:r>
            <a:endParaRPr lang="en-US" altLang="zh-CN" sz="3200"/>
          </a:p>
          <a:p>
            <a:r>
              <a:rPr lang="en-US" altLang="zh-CN" sz="3200"/>
              <a:t>don't simply answer Yes or No</a:t>
            </a:r>
            <a:endParaRPr lang="en-US" altLang="zh-CN" sz="3200"/>
          </a:p>
          <a:p>
            <a:r>
              <a:rPr lang="en-US" altLang="zh-CN" sz="3200"/>
              <a:t>answer all of the questions </a:t>
            </a:r>
            <a:r>
              <a:rPr lang="en-US" altLang="zh-CN" sz="3200">
                <a:solidFill>
                  <a:srgbClr val="C00000"/>
                </a:solidFill>
              </a:rPr>
              <a:t>fully</a:t>
            </a:r>
            <a:endParaRPr lang="en-US" altLang="zh-CN" sz="3200">
              <a:solidFill>
                <a:srgbClr val="C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03060" y="1691005"/>
            <a:ext cx="5168265" cy="38709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Techniques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3205" y="1551940"/>
            <a:ext cx="6366510" cy="4608830"/>
          </a:xfrm>
        </p:spPr>
        <p:txBody>
          <a:bodyPr>
            <a:noAutofit/>
          </a:bodyPr>
          <a:p>
            <a:r>
              <a:rPr lang="en-US" altLang="zh-CN" sz="3200"/>
              <a:t>stating or explaining your own view</a:t>
            </a:r>
            <a:endParaRPr lang="en-US" altLang="zh-CN" sz="3200"/>
          </a:p>
          <a:p>
            <a:r>
              <a:rPr lang="en-US" altLang="zh-CN" sz="3200">
                <a:solidFill>
                  <a:srgbClr val="C00000"/>
                </a:solidFill>
              </a:rPr>
              <a:t>giving relevant examples</a:t>
            </a:r>
            <a:endParaRPr lang="en-US" altLang="zh-CN" sz="3200">
              <a:solidFill>
                <a:srgbClr val="C00000"/>
              </a:solidFill>
            </a:endParaRPr>
          </a:p>
          <a:p>
            <a:r>
              <a:rPr lang="en-US" altLang="zh-CN" sz="3200"/>
              <a:t>explaining how or why something happens</a:t>
            </a:r>
            <a:endParaRPr lang="en-US" altLang="zh-CN" sz="3200"/>
          </a:p>
          <a:p>
            <a:r>
              <a:rPr lang="en-US" altLang="zh-CN" sz="3200">
                <a:solidFill>
                  <a:srgbClr val="C00000"/>
                </a:solidFill>
              </a:rPr>
              <a:t>saying what would, could, should or might happen</a:t>
            </a:r>
            <a:endParaRPr lang="en-US" altLang="zh-CN" sz="3200">
              <a:solidFill>
                <a:srgbClr val="C00000"/>
              </a:solidFill>
            </a:endParaRPr>
          </a:p>
          <a:p>
            <a:r>
              <a:rPr lang="en-US" altLang="zh-CN" sz="3200"/>
              <a:t>suggesting a solution to a problem</a:t>
            </a:r>
            <a:endParaRPr lang="en-US" altLang="zh-CN" sz="3200"/>
          </a:p>
          <a:p>
            <a:r>
              <a:rPr lang="en-US" altLang="zh-CN" sz="3200">
                <a:solidFill>
                  <a:srgbClr val="C00000"/>
                </a:solidFill>
              </a:rPr>
              <a:t>explaining another side to the issue</a:t>
            </a:r>
            <a:endParaRPr lang="en-US" altLang="zh-CN" sz="3200">
              <a:solidFill>
                <a:srgbClr val="C0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045960" y="1455420"/>
            <a:ext cx="4824095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solidFill>
                  <a:schemeClr val="tx1"/>
                </a:solidFill>
                <a:sym typeface="+mn-ea"/>
              </a:rPr>
              <a:t>Well, I think...</a:t>
            </a:r>
            <a:endParaRPr lang="en-US" altLang="zh-CN" sz="3200">
              <a:solidFill>
                <a:schemeClr val="tx1"/>
              </a:solidFill>
              <a:sym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solidFill>
                  <a:srgbClr val="C00000"/>
                </a:solidFill>
                <a:sym typeface="+mn-ea"/>
              </a:rPr>
              <a:t>For instance, when we...</a:t>
            </a:r>
            <a:endParaRPr lang="en-US" altLang="zh-CN" sz="3200">
              <a:solidFill>
                <a:srgbClr val="C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solidFill>
                  <a:schemeClr val="tx1"/>
                </a:solidFill>
                <a:sym typeface="+mn-ea"/>
              </a:rPr>
              <a:t>This happens because...</a:t>
            </a:r>
            <a:endParaRPr lang="en-US" altLang="zh-CN" sz="3200">
              <a:solidFill>
                <a:schemeClr val="tx1"/>
              </a:solidFill>
              <a:sym typeface="+mn-e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>
              <a:solidFill>
                <a:srgbClr val="C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solidFill>
                  <a:srgbClr val="C00000"/>
                </a:solidFill>
              </a:rPr>
              <a:t>If that happened, then...</a:t>
            </a:r>
            <a:endParaRPr lang="en-US" altLang="zh-CN" sz="3200">
              <a:solidFill>
                <a:srgbClr val="C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solidFill>
                  <a:schemeClr val="tx1"/>
                </a:solidFill>
              </a:rPr>
              <a:t>One way of dealing with this is...</a:t>
            </a:r>
            <a:endParaRPr lang="en-US" altLang="zh-CN" sz="320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solidFill>
                  <a:srgbClr val="C00000"/>
                </a:solidFill>
              </a:rPr>
              <a:t>On the other hand, some people believe... </a:t>
            </a:r>
            <a:endParaRPr lang="en-US" altLang="zh-CN" sz="3200">
              <a:solidFill>
                <a:srgbClr val="C00000"/>
              </a:solidFill>
            </a:endParaRPr>
          </a:p>
          <a:p>
            <a:pPr marL="457200" indent="-457200"/>
            <a:endParaRPr lang="en-US" altLang="zh-CN" sz="320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Agreeing and disagreeing</a:t>
            </a:r>
            <a:endParaRPr lang="en-US" altLang="zh-CN"/>
          </a:p>
        </p:txBody>
      </p:sp>
      <p:sp>
        <p:nvSpPr>
          <p:cNvPr id="5" name="内容占位符 4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 altLang="zh-CN" sz="3200"/>
              <a:t>I totally agree with that.</a:t>
            </a:r>
            <a:endParaRPr lang="en-US" altLang="zh-CN" sz="3200"/>
          </a:p>
          <a:p>
            <a:r>
              <a:rPr lang="en-US" altLang="zh-CN" sz="320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Yes, I think that's absolutely right.</a:t>
            </a:r>
            <a:endParaRPr lang="en-US" altLang="zh-CN" sz="3200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</a:endParaRPr>
          </a:p>
          <a:p>
            <a:r>
              <a:rPr lang="en-US" altLang="zh-CN" sz="32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</a:rPr>
              <a:t>To a certain degree, yes. </a:t>
            </a:r>
            <a:endParaRPr lang="en-US" altLang="zh-CN" sz="320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 altLang="zh-CN" sz="3200">
                <a:sym typeface="+mn-ea"/>
              </a:rPr>
              <a:t>Oh no, not at all.</a:t>
            </a:r>
            <a:endParaRPr lang="en-US" altLang="zh-CN" sz="3200"/>
          </a:p>
          <a:p>
            <a:r>
              <a:rPr lang="en-US" altLang="zh-CN" sz="320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I completely disagree.</a:t>
            </a:r>
            <a:endParaRPr lang="en-US" altLang="zh-CN" sz="3200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</a:endParaRPr>
          </a:p>
          <a:p>
            <a:r>
              <a:rPr lang="en-US" altLang="zh-CN" sz="32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</a:rPr>
              <a:t>I think I would probably have to say no.</a:t>
            </a:r>
            <a:endParaRPr lang="en-US" altLang="zh-CN" sz="320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</a:endParaRPr>
          </a:p>
          <a:p>
            <a:r>
              <a:rPr lang="en-US" altLang="zh-CN" sz="3200">
                <a:gradFill>
                  <a:gsLst>
                    <a:gs pos="0">
                      <a:srgbClr val="14CD68"/>
                    </a:gs>
                    <a:gs pos="100000">
                      <a:srgbClr val="035C7D"/>
                    </a:gs>
                  </a:gsLst>
                  <a:lin scaled="0"/>
                </a:gradFill>
              </a:rPr>
              <a:t>I can see your point, but...</a:t>
            </a:r>
            <a:endParaRPr lang="en-US" altLang="zh-CN" sz="3200">
              <a:gradFill>
                <a:gsLst>
                  <a:gs pos="0">
                    <a:srgbClr val="14CD68"/>
                  </a:gs>
                  <a:gs pos="100000">
                    <a:srgbClr val="035C7D"/>
                  </a:gs>
                </a:gsLst>
                <a:lin scaled="0"/>
              </a:gradFill>
            </a:endParaRPr>
          </a:p>
          <a:p>
            <a:endParaRPr lang="en-US" altLang="zh-CN" sz="3200">
              <a:gradFill>
                <a:gsLst>
                  <a:gs pos="0">
                    <a:srgbClr val="14CD68"/>
                  </a:gs>
                  <a:gs pos="100000">
                    <a:srgbClr val="035C7D"/>
                  </a:gs>
                </a:gsLst>
                <a:lin scaled="0"/>
              </a:gra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Neither agree nor disagree</a:t>
            </a:r>
            <a:endParaRPr lang="en-US" altLang="zh-CN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3200"/>
              <a:t>Well, I think there are valid points for both.</a:t>
            </a:r>
            <a:endParaRPr lang="en-US" altLang="zh-CN" sz="3200"/>
          </a:p>
          <a:p>
            <a:r>
              <a:rPr lang="en-US" altLang="zh-CN" sz="320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It seems to me</a:t>
            </a:r>
            <a:r>
              <a:rPr lang="en-US" altLang="zh-CN" sz="3200"/>
              <a:t> that there are two sides to consider. </a:t>
            </a:r>
            <a:endParaRPr lang="en-US" altLang="zh-CN" sz="3200"/>
          </a:p>
          <a:p>
            <a:r>
              <a:rPr lang="en-US" altLang="zh-CN" sz="3200"/>
              <a:t>Actually, I think it </a:t>
            </a:r>
            <a:r>
              <a:rPr lang="en-US" altLang="zh-CN" sz="3200">
                <a:solidFill>
                  <a:srgbClr val="C00000"/>
                </a:solidFill>
              </a:rPr>
              <a:t>depends on</a:t>
            </a:r>
            <a:r>
              <a:rPr lang="en-US" altLang="zh-CN" sz="3200"/>
              <a:t> the situation/ country/ person.</a:t>
            </a:r>
            <a:endParaRPr lang="en-US" altLang="zh-CN" sz="3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Dealing with problems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3200"/>
              <a:t>Don't be too shy to ask for help in the interview if you need it.</a:t>
            </a:r>
            <a:endParaRPr lang="en-US" altLang="zh-CN" sz="3200"/>
          </a:p>
          <a:p>
            <a:endParaRPr lang="en-US" altLang="zh-CN" sz="3200"/>
          </a:p>
          <a:p>
            <a:r>
              <a:rPr lang="en-US" altLang="zh-CN" sz="3200">
                <a:solidFill>
                  <a:srgbClr val="C00000"/>
                </a:solidFill>
              </a:rPr>
              <a:t>I'm sorry, could you repeat the question?</a:t>
            </a:r>
            <a:endParaRPr lang="en-US" altLang="zh-CN" sz="3200">
              <a:solidFill>
                <a:srgbClr val="C00000"/>
              </a:solidFill>
            </a:endParaRPr>
          </a:p>
          <a:p>
            <a:r>
              <a:rPr lang="en-US" altLang="zh-CN" sz="3200">
                <a:solidFill>
                  <a:srgbClr val="C00000"/>
                </a:solidFill>
              </a:rPr>
              <a:t>I'm not really sure what you mean.</a:t>
            </a:r>
            <a:endParaRPr lang="en-US" altLang="zh-CN" sz="3200">
              <a:solidFill>
                <a:srgbClr val="C00000"/>
              </a:solidFill>
            </a:endParaRPr>
          </a:p>
          <a:p>
            <a:r>
              <a:rPr lang="en-US" altLang="zh-CN" sz="3200">
                <a:solidFill>
                  <a:srgbClr val="C00000"/>
                </a:solidFill>
              </a:rPr>
              <a:t>Sorry, I </a:t>
            </a:r>
            <a:r>
              <a:rPr lang="en-US" altLang="zh-CN" sz="3200">
                <a:solidFill>
                  <a:schemeClr val="tx1"/>
                </a:solidFill>
              </a:rPr>
              <a:t>meant </a:t>
            </a:r>
            <a:r>
              <a:rPr lang="en-US" altLang="zh-CN" sz="3200">
                <a:solidFill>
                  <a:srgbClr val="C00000"/>
                </a:solidFill>
              </a:rPr>
              <a:t>to say...</a:t>
            </a:r>
            <a:endParaRPr lang="en-US" altLang="zh-CN" sz="3200">
              <a:solidFill>
                <a:srgbClr val="C00000"/>
              </a:solidFill>
            </a:endParaRPr>
          </a:p>
          <a:p>
            <a:r>
              <a:rPr lang="en-US" altLang="zh-CN" sz="3200">
                <a:solidFill>
                  <a:srgbClr val="C00000"/>
                </a:solidFill>
              </a:rPr>
              <a:t>I honestly have no idea.</a:t>
            </a:r>
            <a:endParaRPr lang="en-US" altLang="zh-CN" sz="3200">
              <a:solidFill>
                <a:srgbClr val="C00000"/>
              </a:solidFill>
            </a:endParaRPr>
          </a:p>
          <a:p>
            <a:r>
              <a:rPr lang="en-US" altLang="zh-CN" sz="3200">
                <a:solidFill>
                  <a:srgbClr val="C00000"/>
                </a:solidFill>
              </a:rPr>
              <a:t>I've never really thought about that before. </a:t>
            </a:r>
            <a:endParaRPr lang="en-US" altLang="zh-CN" sz="320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Pronunciation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3200"/>
              <a:t>pronouncing individual sounds clearly</a:t>
            </a:r>
            <a:endParaRPr lang="en-US" altLang="zh-CN" sz="3200"/>
          </a:p>
          <a:p>
            <a:r>
              <a:rPr lang="en-US" altLang="zh-CN" sz="3200"/>
              <a:t>using </a:t>
            </a:r>
            <a:r>
              <a:rPr lang="en-US" altLang="zh-CN" sz="3200">
                <a:solidFill>
                  <a:srgbClr val="C00000"/>
                </a:solidFill>
              </a:rPr>
              <a:t>intonation</a:t>
            </a:r>
            <a:r>
              <a:rPr lang="en-US" altLang="zh-CN" sz="3200"/>
              <a:t> and </a:t>
            </a:r>
            <a:r>
              <a:rPr lang="en-US" altLang="zh-CN" sz="3200">
                <a:solidFill>
                  <a:srgbClr val="C00000"/>
                </a:solidFill>
              </a:rPr>
              <a:t>stress</a:t>
            </a:r>
            <a:r>
              <a:rPr lang="en-US" altLang="zh-CN" sz="3200"/>
              <a:t> to help communicate your ideas</a:t>
            </a:r>
            <a:endParaRPr lang="en-US" altLang="zh-CN" sz="3200"/>
          </a:p>
          <a:p>
            <a:r>
              <a:rPr lang="en-US" altLang="zh-CN" sz="3200"/>
              <a:t>chunking (running words together naturally and clearly – not in a robotic way)</a:t>
            </a:r>
            <a:endParaRPr lang="en-US" altLang="zh-CN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33425" y="347345"/>
            <a:ext cx="10724515" cy="565277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zh-CN" altLang="en-US" sz="3600"/>
              <a:t>Describe an interesting place that you have visited as a tourist.</a:t>
            </a:r>
            <a:endParaRPr lang="zh-CN" altLang="en-US" sz="3600"/>
          </a:p>
          <a:p>
            <a:pPr marL="0" indent="0">
              <a:buNone/>
            </a:pPr>
            <a:endParaRPr lang="zh-CN" altLang="en-US" sz="3600"/>
          </a:p>
          <a:p>
            <a:pPr marL="0" indent="11430">
              <a:buNone/>
            </a:pPr>
            <a:r>
              <a:rPr lang="zh-CN" altLang="en-US" sz="3600"/>
              <a:t>You should say:</a:t>
            </a:r>
            <a:endParaRPr lang="zh-CN" altLang="en-US" sz="3600"/>
          </a:p>
          <a:p>
            <a:pPr marL="0" indent="815340">
              <a:buNone/>
            </a:pPr>
            <a:r>
              <a:rPr lang="zh-CN" altLang="en-US" sz="3600"/>
              <a:t>where this place is</a:t>
            </a:r>
            <a:endParaRPr lang="zh-CN" altLang="en-US" sz="3600"/>
          </a:p>
          <a:p>
            <a:pPr marL="0" indent="815340">
              <a:buNone/>
            </a:pPr>
            <a:r>
              <a:rPr lang="zh-CN" altLang="en-US" sz="3600"/>
              <a:t>why you went there</a:t>
            </a:r>
            <a:endParaRPr lang="zh-CN" altLang="en-US" sz="3600"/>
          </a:p>
          <a:p>
            <a:pPr marL="0" indent="815340">
              <a:buNone/>
            </a:pPr>
            <a:r>
              <a:rPr lang="zh-CN" altLang="en-US" sz="3600"/>
              <a:t>what you did there</a:t>
            </a:r>
            <a:endParaRPr lang="zh-CN" altLang="en-US" sz="3600"/>
          </a:p>
          <a:p>
            <a:pPr marL="0" indent="0">
              <a:buNone/>
            </a:pPr>
            <a:endParaRPr lang="zh-CN" altLang="en-US" sz="3600"/>
          </a:p>
          <a:p>
            <a:pPr marL="0" indent="0">
              <a:buNone/>
            </a:pPr>
            <a:r>
              <a:rPr lang="zh-CN" altLang="en-US" sz="3600"/>
              <a:t>and explain why you thought this place was so interesting.</a:t>
            </a:r>
            <a:endParaRPr lang="zh-CN" altLang="en-US"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Part 2  </a:t>
            </a:r>
            <a:r>
              <a:rPr lang="en-US" altLang="zh-CN">
                <a:sym typeface="+mn-ea"/>
              </a:rPr>
              <a:t>Organising your answer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3200">
                <a:sym typeface="+mn-ea"/>
              </a:rPr>
              <a:t>Take notes (1 min)</a:t>
            </a:r>
            <a:endParaRPr lang="en-US" altLang="zh-CN" sz="3200"/>
          </a:p>
          <a:p>
            <a:r>
              <a:rPr lang="en-US" altLang="zh-CN" sz="3200">
                <a:sym typeface="+mn-ea"/>
              </a:rPr>
              <a:t>Start with an </a:t>
            </a:r>
            <a:r>
              <a:rPr lang="en-US" altLang="zh-CN" sz="3200">
                <a:solidFill>
                  <a:srgbClr val="C00000"/>
                </a:solidFill>
                <a:sym typeface="+mn-ea"/>
              </a:rPr>
              <a:t>opening phrase</a:t>
            </a:r>
            <a:endParaRPr lang="en-US" altLang="zh-CN" sz="3200"/>
          </a:p>
          <a:p>
            <a:r>
              <a:rPr lang="en-US" altLang="zh-CN" sz="3200">
                <a:sym typeface="+mn-ea"/>
              </a:rPr>
              <a:t>Make 1-2 sentences about each bullet point</a:t>
            </a:r>
            <a:endParaRPr lang="en-US" altLang="zh-CN" sz="3200"/>
          </a:p>
          <a:p>
            <a:r>
              <a:rPr lang="en-US" altLang="zh-CN" sz="3200">
                <a:sym typeface="+mn-ea"/>
              </a:rPr>
              <a:t>Add details: one fact + one opinion (+ an example + a story)</a:t>
            </a:r>
            <a:endParaRPr lang="en-US" altLang="zh-CN" sz="3200"/>
          </a:p>
          <a:p>
            <a:r>
              <a:rPr lang="en-US" altLang="zh-CN" sz="3200">
                <a:sym typeface="+mn-ea"/>
              </a:rPr>
              <a:t>Stay focused; don't go off-topic</a:t>
            </a:r>
            <a:endParaRPr lang="en-US" altLang="zh-CN" sz="3200">
              <a:sym typeface="+mn-ea"/>
            </a:endParaRPr>
          </a:p>
          <a:p>
            <a:r>
              <a:rPr lang="en-US" altLang="zh-CN" sz="3200">
                <a:sym typeface="+mn-ea"/>
              </a:rPr>
              <a:t>Make 3-4 sentences about the last part of the question</a:t>
            </a:r>
            <a:endParaRPr lang="en-US" altLang="zh-CN" sz="3200"/>
          </a:p>
          <a:p>
            <a:r>
              <a:rPr lang="en-US" altLang="zh-CN" sz="3200">
                <a:sym typeface="+mn-ea"/>
              </a:rPr>
              <a:t>Finish with a </a:t>
            </a:r>
            <a:r>
              <a:rPr lang="en-US" altLang="zh-CN" sz="3200">
                <a:solidFill>
                  <a:srgbClr val="C00000"/>
                </a:solidFill>
                <a:sym typeface="+mn-ea"/>
              </a:rPr>
              <a:t>concluding phrase</a:t>
            </a:r>
            <a:endParaRPr lang="en-US" altLang="zh-CN" sz="3200"/>
          </a:p>
          <a:p>
            <a:endParaRPr lang="zh-CN" altLang="en-US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Link your ideas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r>
              <a:rPr lang="en-US" altLang="zh-CN" sz="3600"/>
              <a:t>after that</a:t>
            </a:r>
            <a:endParaRPr lang="en-US" altLang="zh-CN" sz="3600"/>
          </a:p>
          <a:p>
            <a:r>
              <a:rPr lang="en-US" altLang="zh-CN" sz="3600"/>
              <a:t>because of this</a:t>
            </a:r>
            <a:endParaRPr lang="en-US" altLang="zh-CN" sz="3600"/>
          </a:p>
          <a:p>
            <a:r>
              <a:rPr lang="en-US" altLang="zh-CN" sz="3600"/>
              <a:t>but then</a:t>
            </a:r>
            <a:endParaRPr lang="en-US" altLang="zh-CN" sz="3600"/>
          </a:p>
          <a:p>
            <a:r>
              <a:rPr lang="en-US" altLang="zh-CN" sz="3600"/>
              <a:t>also</a:t>
            </a:r>
            <a:endParaRPr lang="en-US" altLang="zh-CN" sz="3600"/>
          </a:p>
          <a:p>
            <a:r>
              <a:rPr lang="en-US" altLang="zh-CN" sz="3600"/>
              <a:t>that's how</a:t>
            </a:r>
            <a:endParaRPr lang="en-US" altLang="zh-CN" sz="3600"/>
          </a:p>
          <a:p>
            <a:r>
              <a:rPr lang="en-US" altLang="zh-CN" sz="3600"/>
              <a:t>now</a:t>
            </a:r>
            <a:endParaRPr lang="en-US" altLang="zh-CN" sz="3600"/>
          </a:p>
          <a:p>
            <a:r>
              <a:rPr lang="en-US" altLang="zh-CN" sz="3600"/>
              <a:t>so maybe</a:t>
            </a:r>
            <a:endParaRPr lang="en-US" altLang="zh-CN" sz="3600"/>
          </a:p>
          <a:p>
            <a:endParaRPr lang="en-US" altLang="zh-CN" sz="36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49745" y="761365"/>
            <a:ext cx="3846195" cy="54159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46050"/>
            <a:ext cx="10515600" cy="1325563"/>
          </a:xfrm>
        </p:spPr>
        <p:txBody>
          <a:bodyPr/>
          <a:p>
            <a:r>
              <a:rPr lang="en-US" altLang="zh-CN"/>
              <a:t>Glossary: a place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71930"/>
            <a:ext cx="10515600" cy="4705350"/>
          </a:xfrm>
        </p:spPr>
        <p:txBody>
          <a:bodyPr>
            <a:noAutofit/>
          </a:bodyPr>
          <a:p>
            <a:r>
              <a:rPr lang="zh-CN" altLang="en-US" sz="3200">
                <a:solidFill>
                  <a:srgbClr val="00B0F0"/>
                </a:solidFill>
              </a:rPr>
              <a:t>expand</a:t>
            </a:r>
            <a:r>
              <a:rPr lang="zh-CN" altLang="en-US" sz="3200"/>
              <a:t> our horizons  </a:t>
            </a:r>
            <a:r>
              <a:rPr lang="en-US" altLang="zh-CN" sz="3200"/>
              <a:t>// </a:t>
            </a:r>
            <a:r>
              <a:rPr lang="zh-CN" altLang="en-US" sz="3200">
                <a:solidFill>
                  <a:srgbClr val="00B0F0"/>
                </a:solidFill>
              </a:rPr>
              <a:t>open</a:t>
            </a:r>
            <a:r>
              <a:rPr lang="zh-CN" altLang="en-US" sz="3200"/>
              <a:t> our minds</a:t>
            </a:r>
            <a:endParaRPr lang="zh-CN" altLang="en-US" sz="3200"/>
          </a:p>
          <a:p>
            <a:r>
              <a:rPr lang="zh-CN" altLang="en-US" sz="3200">
                <a:solidFill>
                  <a:srgbClr val="00B0F0"/>
                </a:solidFill>
              </a:rPr>
              <a:t>broaden</a:t>
            </a:r>
            <a:r>
              <a:rPr lang="zh-CN" altLang="en-US" sz="3200"/>
              <a:t> our knowledge of other culture</a:t>
            </a:r>
            <a:r>
              <a:rPr lang="zh-CN" altLang="en-US" sz="3200" b="1">
                <a:solidFill>
                  <a:schemeClr val="accent5">
                    <a:lumMod val="75000"/>
                  </a:schemeClr>
                </a:solidFill>
              </a:rPr>
              <a:t>s</a:t>
            </a:r>
            <a:endParaRPr lang="zh-CN" altLang="en-US" sz="3200"/>
          </a:p>
          <a:p>
            <a:r>
              <a:rPr lang="zh-CN" altLang="en-US" sz="3200"/>
              <a:t>We took a break from work and </a:t>
            </a:r>
            <a:r>
              <a:rPr lang="zh-CN" altLang="en-US" sz="3200">
                <a:solidFill>
                  <a:srgbClr val="C00000"/>
                </a:solidFill>
              </a:rPr>
              <a:t>recharged our batteries</a:t>
            </a:r>
            <a:r>
              <a:rPr lang="zh-CN" altLang="en-US" sz="3200"/>
              <a:t> on the beach. </a:t>
            </a:r>
            <a:endParaRPr lang="zh-CN" altLang="en-US" sz="3200"/>
          </a:p>
          <a:p>
            <a:r>
              <a:rPr lang="zh-CN" altLang="en-US" sz="3200"/>
              <a:t>get away from busy city life</a:t>
            </a:r>
            <a:endParaRPr lang="zh-CN" altLang="en-US" sz="3200"/>
          </a:p>
          <a:p>
            <a:r>
              <a:rPr lang="zh-CN" altLang="en-US" sz="3200"/>
              <a:t>get away from </a:t>
            </a:r>
            <a:r>
              <a:rPr lang="zh-CN" altLang="en-US" sz="3200">
                <a:solidFill>
                  <a:srgbClr val="C00000"/>
                </a:solidFill>
              </a:rPr>
              <a:t>the hustle and bustle of</a:t>
            </a:r>
            <a:r>
              <a:rPr lang="zh-CN" altLang="en-US" sz="3200"/>
              <a:t> city life</a:t>
            </a:r>
            <a:endParaRPr lang="zh-CN" altLang="en-US" sz="3200"/>
          </a:p>
          <a:p>
            <a:r>
              <a:rPr lang="zh-CN" altLang="en-US" sz="3200"/>
              <a:t>go </a:t>
            </a:r>
            <a:r>
              <a:rPr lang="zh-CN" altLang="en-US" sz="3200" b="1">
                <a:solidFill>
                  <a:schemeClr val="accent5">
                    <a:lumMod val="75000"/>
                  </a:schemeClr>
                </a:solidFill>
              </a:rPr>
              <a:t>on</a:t>
            </a:r>
            <a:r>
              <a:rPr lang="zh-CN" altLang="en-US" sz="3200"/>
              <a:t> holiday </a:t>
            </a:r>
            <a:r>
              <a:rPr lang="en-US" altLang="zh-CN" sz="3200"/>
              <a:t>//  </a:t>
            </a:r>
            <a:r>
              <a:rPr lang="zh-CN" altLang="en-US" sz="3200"/>
              <a:t>We went to...on a family holiday.</a:t>
            </a:r>
            <a:endParaRPr lang="zh-CN" altLang="en-US" sz="3200"/>
          </a:p>
          <a:p>
            <a:r>
              <a:rPr lang="zh-CN" altLang="en-US" sz="3200"/>
              <a:t>leisure facilities: </a:t>
            </a:r>
            <a:r>
              <a:rPr lang="zh-CN" altLang="en-US" sz="3200">
                <a:solidFill>
                  <a:srgbClr val="C00000"/>
                </a:solidFill>
              </a:rPr>
              <a:t>karaoke bars</a:t>
            </a:r>
            <a:r>
              <a:rPr lang="zh-CN" altLang="en-US" sz="3200"/>
              <a:t>/ lounge, sports centres</a:t>
            </a:r>
            <a:endParaRPr lang="zh-CN" altLang="en-US" sz="3200"/>
          </a:p>
          <a:p>
            <a:r>
              <a:rPr lang="zh-CN" altLang="en-US" sz="3200">
                <a:sym typeface="+mn-ea"/>
              </a:rPr>
              <a:t>The local nightlife is fun and lively.</a:t>
            </a:r>
            <a:endParaRPr lang="zh-CN" altLang="en-US" sz="3200"/>
          </a:p>
          <a:p>
            <a:endParaRPr lang="zh-CN" altLang="en-US" sz="3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82575"/>
            <a:ext cx="10515600" cy="5894705"/>
          </a:xfrm>
        </p:spPr>
        <p:txBody>
          <a:bodyPr>
            <a:noAutofit/>
          </a:bodyPr>
          <a:p>
            <a:r>
              <a:rPr lang="zh-CN" altLang="en-US" sz="3200"/>
              <a:t>a popular holiday </a:t>
            </a:r>
            <a:r>
              <a:rPr lang="zh-CN" altLang="en-US" sz="3200">
                <a:solidFill>
                  <a:srgbClr val="00B0F0"/>
                </a:solidFill>
              </a:rPr>
              <a:t>destination</a:t>
            </a:r>
            <a:endParaRPr lang="zh-CN" altLang="en-US" sz="3200"/>
          </a:p>
          <a:p>
            <a:r>
              <a:rPr lang="zh-CN" altLang="en-US" sz="3200"/>
              <a:t>tourist/ historical/ cultural/ natural </a:t>
            </a:r>
            <a:r>
              <a:rPr lang="zh-CN" altLang="en-US" sz="3200">
                <a:solidFill>
                  <a:srgbClr val="00B0F0"/>
                </a:solidFill>
              </a:rPr>
              <a:t>attractions</a:t>
            </a:r>
            <a:endParaRPr lang="zh-CN" altLang="en-US" sz="3200"/>
          </a:p>
          <a:p>
            <a:r>
              <a:rPr lang="zh-CN" altLang="en-US" sz="3200"/>
              <a:t>a heritage </a:t>
            </a:r>
            <a:r>
              <a:rPr lang="zh-CN" altLang="en-US" sz="3200">
                <a:solidFill>
                  <a:srgbClr val="00B0F0"/>
                </a:solidFill>
              </a:rPr>
              <a:t>site</a:t>
            </a:r>
            <a:endParaRPr lang="zh-CN" altLang="en-US" sz="3200"/>
          </a:p>
          <a:p>
            <a:r>
              <a:rPr lang="zh-CN" altLang="en-US" sz="3200"/>
              <a:t>... is still </a:t>
            </a:r>
            <a:r>
              <a:rPr lang="zh-CN" altLang="en-US" sz="3200">
                <a:solidFill>
                  <a:srgbClr val="00B0F0"/>
                </a:solidFill>
              </a:rPr>
              <a:t>in good condition</a:t>
            </a:r>
            <a:endParaRPr lang="zh-CN" altLang="en-US" sz="3200"/>
          </a:p>
          <a:p>
            <a:r>
              <a:rPr lang="zh-CN" altLang="en-US" sz="3200"/>
              <a:t>It connects us to the past.</a:t>
            </a:r>
            <a:endParaRPr lang="zh-CN" altLang="en-US" sz="3200"/>
          </a:p>
          <a:p>
            <a:r>
              <a:rPr lang="zh-CN" altLang="en-US" sz="3200"/>
              <a:t>the tourist season</a:t>
            </a:r>
            <a:endParaRPr lang="zh-CN" altLang="en-US" sz="3200"/>
          </a:p>
          <a:p>
            <a:r>
              <a:rPr lang="zh-CN" altLang="en-US" sz="3200"/>
              <a:t>is always </a:t>
            </a:r>
            <a:r>
              <a:rPr lang="zh-CN" altLang="en-US" sz="3200">
                <a:solidFill>
                  <a:srgbClr val="00B0F0"/>
                </a:solidFill>
              </a:rPr>
              <a:t>packed with</a:t>
            </a:r>
            <a:r>
              <a:rPr lang="zh-CN" altLang="en-US" sz="3200"/>
              <a:t> people</a:t>
            </a:r>
            <a:endParaRPr lang="zh-CN" altLang="en-US" sz="3200"/>
          </a:p>
          <a:p>
            <a:r>
              <a:rPr lang="zh-CN" altLang="en-US" sz="3200"/>
              <a:t>Borough Market in central London is </a:t>
            </a:r>
            <a:r>
              <a:rPr lang="zh-CN" altLang="en-US" sz="3200">
                <a:solidFill>
                  <a:srgbClr val="00B0F0"/>
                </a:solidFill>
              </a:rPr>
              <a:t>a paradise for</a:t>
            </a:r>
            <a:r>
              <a:rPr lang="zh-CN" altLang="en-US" sz="3200"/>
              <a:t> food-lovers.</a:t>
            </a:r>
            <a:endParaRPr lang="zh-CN" altLang="en-US" sz="3200"/>
          </a:p>
          <a:p>
            <a:r>
              <a:rPr lang="zh-CN" altLang="en-US" sz="3200"/>
              <a:t>plan my itinerary well</a:t>
            </a:r>
            <a:endParaRPr lang="zh-CN" altLang="en-US" sz="3200"/>
          </a:p>
          <a:p>
            <a:r>
              <a:rPr lang="zh-CN" altLang="en-US" sz="3200"/>
              <a:t>travel guide  </a:t>
            </a:r>
            <a:r>
              <a:rPr lang="en-US" altLang="zh-CN" sz="3200"/>
              <a:t>//  (</a:t>
            </a:r>
            <a:r>
              <a:rPr lang="zh-CN" altLang="en-US" sz="3200"/>
              <a:t>tour guide</a:t>
            </a:r>
            <a:r>
              <a:rPr lang="en-US" altLang="zh-CN" sz="3200"/>
              <a:t>)</a:t>
            </a:r>
            <a:endParaRPr lang="en-US" altLang="zh-CN" sz="3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82920" y="1189355"/>
            <a:ext cx="6447155" cy="5347970"/>
          </a:xfrm>
        </p:spPr>
        <p:txBody>
          <a:bodyPr/>
          <a:p>
            <a:r>
              <a:rPr lang="zh-CN" altLang="en-US" sz="3200">
                <a:sym typeface="+mn-ea"/>
              </a:rPr>
              <a:t>My budget is pretty small/ limited.  </a:t>
            </a:r>
            <a:endParaRPr lang="zh-CN" altLang="en-US" sz="3200">
              <a:sym typeface="+mn-ea"/>
            </a:endParaRPr>
          </a:p>
          <a:p>
            <a:r>
              <a:rPr lang="en-US" altLang="zh-CN" sz="3200">
                <a:sym typeface="+mn-ea"/>
              </a:rPr>
              <a:t>t</a:t>
            </a:r>
            <a:r>
              <a:rPr lang="zh-CN" altLang="en-US" sz="3200"/>
              <a:t>ravel </a:t>
            </a:r>
            <a:r>
              <a:rPr lang="zh-CN" altLang="en-US" sz="3200">
                <a:solidFill>
                  <a:srgbClr val="00B0F0"/>
                </a:solidFill>
              </a:rPr>
              <a:t>on a small budget</a:t>
            </a:r>
            <a:endParaRPr lang="zh-CN" altLang="en-US" sz="3200"/>
          </a:p>
          <a:p>
            <a:r>
              <a:rPr lang="zh-CN" altLang="en-US" sz="3200"/>
              <a:t>a </a:t>
            </a:r>
            <a:r>
              <a:rPr lang="zh-CN" altLang="en-US" sz="3200">
                <a:solidFill>
                  <a:srgbClr val="00B0F0"/>
                </a:solidFill>
              </a:rPr>
              <a:t>memorable</a:t>
            </a:r>
            <a:r>
              <a:rPr lang="zh-CN" altLang="en-US" sz="3200"/>
              <a:t> experience </a:t>
            </a:r>
            <a:endParaRPr lang="zh-CN" altLang="en-US" sz="3200"/>
          </a:p>
          <a:p>
            <a:r>
              <a:rPr lang="zh-CN" altLang="en-US" sz="3200"/>
              <a:t>explore the local culture and history</a:t>
            </a:r>
            <a:endParaRPr lang="zh-CN" altLang="en-US" sz="3200"/>
          </a:p>
          <a:p>
            <a:r>
              <a:rPr lang="zh-CN" altLang="en-US" sz="3200">
                <a:solidFill>
                  <a:srgbClr val="00B0F0"/>
                </a:solidFill>
              </a:rPr>
              <a:t>wander</a:t>
            </a:r>
            <a:r>
              <a:rPr lang="zh-CN" altLang="en-US" sz="3200"/>
              <a:t> around</a:t>
            </a:r>
            <a:endParaRPr lang="zh-CN" altLang="en-US" sz="3200"/>
          </a:p>
          <a:p>
            <a:r>
              <a:rPr lang="zh-CN" altLang="en-US" sz="3200"/>
              <a:t>interact with the </a:t>
            </a:r>
            <a:r>
              <a:rPr lang="zh-CN" altLang="en-US" sz="3200">
                <a:solidFill>
                  <a:srgbClr val="00B0F0"/>
                </a:solidFill>
              </a:rPr>
              <a:t>locals</a:t>
            </a:r>
            <a:endParaRPr lang="zh-CN" altLang="en-US" sz="3200"/>
          </a:p>
          <a:p>
            <a:r>
              <a:rPr lang="zh-CN" altLang="en-US" sz="3200">
                <a:solidFill>
                  <a:srgbClr val="00B0F0"/>
                </a:solidFill>
              </a:rPr>
              <a:t>exotic</a:t>
            </a:r>
            <a:endParaRPr lang="zh-CN" altLang="en-US" sz="3200">
              <a:solidFill>
                <a:srgbClr val="00B0F0"/>
              </a:solidFill>
            </a:endParaRPr>
          </a:p>
          <a:p>
            <a:r>
              <a:rPr lang="zh-CN" altLang="en-US" sz="3200"/>
              <a:t>one of the </a:t>
            </a:r>
            <a:r>
              <a:rPr lang="zh-CN" altLang="en-US" sz="3200">
                <a:solidFill>
                  <a:srgbClr val="00B0F0"/>
                </a:solidFill>
              </a:rPr>
              <a:t>highlights</a:t>
            </a:r>
            <a:r>
              <a:rPr lang="zh-CN" altLang="en-US" sz="3200"/>
              <a:t> of the trip</a:t>
            </a:r>
            <a:endParaRPr lang="zh-CN" altLang="en-US" sz="32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819150"/>
            <a:ext cx="5292090" cy="39700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81965" y="5301615"/>
            <a:ext cx="389191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200" b="1"/>
              <a:t>James Joyce Tower</a:t>
            </a:r>
            <a:endParaRPr lang="en-US" altLang="zh-CN" sz="3200" b="1"/>
          </a:p>
          <a:p>
            <a:pPr algn="ctr"/>
            <a:r>
              <a:rPr lang="en-US" altLang="zh-CN" sz="3200"/>
              <a:t>June 16, 2018</a:t>
            </a:r>
            <a:endParaRPr lang="en-US" altLang="zh-CN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715645"/>
            <a:ext cx="10515600" cy="5461635"/>
          </a:xfrm>
        </p:spPr>
        <p:txBody>
          <a:bodyPr>
            <a:normAutofit lnSpcReduction="10000"/>
          </a:bodyPr>
          <a:p>
            <a:r>
              <a:rPr lang="zh-CN" altLang="en-US" sz="3200"/>
              <a:t>The Eiffel Tower is a famous </a:t>
            </a:r>
            <a:r>
              <a:rPr lang="zh-CN" altLang="en-US" sz="3200">
                <a:solidFill>
                  <a:srgbClr val="00B0F0"/>
                </a:solidFill>
              </a:rPr>
              <a:t>landmark</a:t>
            </a:r>
            <a:r>
              <a:rPr lang="zh-CN" altLang="en-US" sz="3200"/>
              <a:t> in Paris. </a:t>
            </a:r>
            <a:endParaRPr lang="zh-CN" altLang="en-US" sz="3200"/>
          </a:p>
          <a:p>
            <a:r>
              <a:rPr lang="zh-CN" altLang="en-US" sz="3200"/>
              <a:t>It has </a:t>
            </a:r>
            <a:r>
              <a:rPr lang="zh-CN" altLang="en-US" sz="3200">
                <a:solidFill>
                  <a:srgbClr val="00B0F0"/>
                </a:solidFill>
              </a:rPr>
              <a:t>a lot of character</a:t>
            </a:r>
            <a:r>
              <a:rPr lang="zh-CN" altLang="en-US" sz="3200"/>
              <a:t>.  </a:t>
            </a:r>
            <a:r>
              <a:rPr lang="en-US" altLang="zh-CN" sz="3200"/>
              <a:t>// </a:t>
            </a:r>
            <a:r>
              <a:rPr lang="zh-CN" altLang="en-US" sz="3200"/>
              <a:t>It </a:t>
            </a:r>
            <a:r>
              <a:rPr lang="zh-CN" altLang="en-US" sz="3200">
                <a:solidFill>
                  <a:srgbClr val="00B0F0"/>
                </a:solidFill>
              </a:rPr>
              <a:t>lacks character</a:t>
            </a:r>
            <a:r>
              <a:rPr lang="zh-CN" altLang="en-US" sz="3200"/>
              <a:t>.</a:t>
            </a:r>
            <a:endParaRPr lang="zh-CN" altLang="en-US" sz="3200"/>
          </a:p>
          <a:p>
            <a:r>
              <a:rPr lang="zh-CN" altLang="en-US" sz="3200"/>
              <a:t>It</a:t>
            </a:r>
            <a:r>
              <a:rPr lang="en-US" altLang="zh-CN" sz="3200"/>
              <a:t>'</a:t>
            </a:r>
            <a:r>
              <a:rPr lang="zh-CN" altLang="en-US" sz="3200"/>
              <a:t>s well-designed/ well-decorated/ well laid-out.</a:t>
            </a:r>
            <a:endParaRPr lang="zh-CN" altLang="en-US" sz="3200"/>
          </a:p>
          <a:p>
            <a:r>
              <a:rPr lang="zh-CN" altLang="en-US" sz="3200"/>
              <a:t>The building </a:t>
            </a:r>
            <a:r>
              <a:rPr lang="zh-CN" altLang="en-US" sz="3200">
                <a:solidFill>
                  <a:srgbClr val="C00000"/>
                </a:solidFill>
              </a:rPr>
              <a:t>dates back to</a:t>
            </a:r>
            <a:r>
              <a:rPr lang="zh-CN" altLang="en-US" sz="3200"/>
              <a:t> the 18th century.</a:t>
            </a:r>
            <a:endParaRPr lang="zh-CN" altLang="en-US" sz="3200"/>
          </a:p>
          <a:p>
            <a:r>
              <a:rPr lang="zh-CN" altLang="en-US" sz="3200"/>
              <a:t>a </a:t>
            </a:r>
            <a:r>
              <a:rPr lang="zh-CN" altLang="en-US" sz="3200">
                <a:solidFill>
                  <a:srgbClr val="00B0F0"/>
                </a:solidFill>
              </a:rPr>
              <a:t>lively</a:t>
            </a:r>
            <a:r>
              <a:rPr lang="zh-CN" altLang="en-US" sz="3200"/>
              <a:t> city</a:t>
            </a:r>
            <a:endParaRPr lang="zh-CN" altLang="en-US" sz="3200"/>
          </a:p>
          <a:p>
            <a:r>
              <a:rPr lang="zh-CN" altLang="en-US" sz="3200"/>
              <a:t>provides </a:t>
            </a:r>
            <a:r>
              <a:rPr lang="zh-CN" altLang="en-US" sz="3200">
                <a:solidFill>
                  <a:srgbClr val="00B0F0"/>
                </a:solidFill>
              </a:rPr>
              <a:t>reliable public transport</a:t>
            </a:r>
            <a:endParaRPr lang="zh-CN" altLang="en-US" sz="3200"/>
          </a:p>
          <a:p>
            <a:r>
              <a:rPr lang="zh-CN" altLang="en-US" sz="3200"/>
              <a:t>a fast-paced lifestyle</a:t>
            </a:r>
            <a:endParaRPr lang="zh-CN" altLang="en-US" sz="3200"/>
          </a:p>
          <a:p>
            <a:r>
              <a:rPr lang="zh-CN" altLang="en-US" sz="3200">
                <a:solidFill>
                  <a:srgbClr val="00B0F0"/>
                </a:solidFill>
              </a:rPr>
              <a:t>a sense of belonging to</a:t>
            </a:r>
            <a:r>
              <a:rPr lang="zh-CN" altLang="en-US" sz="3200"/>
              <a:t> their neighbourhood</a:t>
            </a:r>
            <a:endParaRPr lang="zh-CN" altLang="en-US" sz="3200"/>
          </a:p>
          <a:p>
            <a:r>
              <a:rPr lang="zh-CN" altLang="en-US" sz="3200"/>
              <a:t>It </a:t>
            </a:r>
            <a:r>
              <a:rPr lang="zh-CN" altLang="en-US" sz="3200">
                <a:solidFill>
                  <a:srgbClr val="C00000"/>
                </a:solidFill>
              </a:rPr>
              <a:t>suits</a:t>
            </a:r>
            <a:r>
              <a:rPr lang="zh-CN" altLang="en-US" sz="3200"/>
              <a:t> all ages and interests.</a:t>
            </a:r>
            <a:endParaRPr lang="zh-CN" altLang="en-US" sz="3200"/>
          </a:p>
          <a:p>
            <a:r>
              <a:rPr lang="zh-CN" altLang="en-US" sz="3200">
                <a:solidFill>
                  <a:srgbClr val="C00000"/>
                </a:solidFill>
              </a:rPr>
              <a:t>suits my needs</a:t>
            </a:r>
            <a:endParaRPr lang="zh-CN" altLang="en-US" sz="320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5040</Words>
  <Application>WPS 演示</Application>
  <PresentationFormat>宽屏</PresentationFormat>
  <Paragraphs>242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Arial</vt:lpstr>
      <vt:lpstr>宋体</vt:lpstr>
      <vt:lpstr>Wingdings</vt:lpstr>
      <vt:lpstr>Calibri</vt:lpstr>
      <vt:lpstr>微软雅黑</vt:lpstr>
      <vt:lpstr>Arial Unicode MS</vt:lpstr>
      <vt:lpstr>仿宋</vt:lpstr>
      <vt:lpstr>Times New Roman</vt:lpstr>
      <vt:lpstr>Office 主题</vt:lpstr>
      <vt:lpstr>IELTS Speaking Test</vt:lpstr>
      <vt:lpstr>Part 1 &amp; 2</vt:lpstr>
      <vt:lpstr>PowerPoint 演示文稿</vt:lpstr>
      <vt:lpstr>Part 2  Organising your answer</vt:lpstr>
      <vt:lpstr>Link your ideas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If you run out of ideas, you can</vt:lpstr>
      <vt:lpstr>PowerPoint 演示文稿</vt:lpstr>
      <vt:lpstr>Glossary: a person</vt:lpstr>
      <vt:lpstr>PowerPoint 演示文稿</vt:lpstr>
      <vt:lpstr>PowerPoint 演示文稿</vt:lpstr>
      <vt:lpstr>Jay Chou</vt:lpstr>
      <vt:lpstr>My mother</vt:lpstr>
      <vt:lpstr>PowerPoint 演示文稿</vt:lpstr>
      <vt:lpstr>Part 3</vt:lpstr>
      <vt:lpstr>Techniques</vt:lpstr>
      <vt:lpstr>Agreeing and disagreeing</vt:lpstr>
      <vt:lpstr>Neither agree nor disagree</vt:lpstr>
      <vt:lpstr>Dealing with problems</vt:lpstr>
      <vt:lpstr>Pronunciation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hu qiuran</cp:lastModifiedBy>
  <cp:revision>5</cp:revision>
  <dcterms:created xsi:type="dcterms:W3CDTF">2020-10-30T12:07:00Z</dcterms:created>
  <dcterms:modified xsi:type="dcterms:W3CDTF">2020-11-01T06:54:32Z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